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99" r:id="rId2"/>
    <p:sldId id="355" r:id="rId3"/>
    <p:sldId id="357" r:id="rId4"/>
    <p:sldId id="372" r:id="rId5"/>
    <p:sldId id="349" r:id="rId6"/>
    <p:sldId id="365" r:id="rId7"/>
    <p:sldId id="377" r:id="rId8"/>
    <p:sldId id="366" r:id="rId9"/>
    <p:sldId id="358" r:id="rId10"/>
    <p:sldId id="350" r:id="rId11"/>
    <p:sldId id="363" r:id="rId12"/>
    <p:sldId id="364" r:id="rId13"/>
    <p:sldId id="351" r:id="rId14"/>
    <p:sldId id="352" r:id="rId15"/>
    <p:sldId id="35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fivethirtyeight.com/features/how-a-data-scientist-whod-never-heard-of-basketball-mastered-march-madnes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280048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0.50 is popular initial choice</a:t>
            </a:r>
          </a:p>
          <a:p>
            <a:endParaRPr lang="en-US" altLang="en-US" dirty="0"/>
          </a:p>
          <a:p>
            <a:r>
              <a:rPr lang="en-US" altLang="en-US" dirty="0"/>
              <a:t>Additional considerations (see Chapter 5)</a:t>
            </a:r>
          </a:p>
          <a:p>
            <a:pPr marL="742950" lvl="1" indent="-285750"/>
            <a:r>
              <a:rPr lang="en-US" altLang="en-US" sz="2200" b="1" dirty="0">
                <a:solidFill>
                  <a:srgbClr val="FF0000"/>
                </a:solidFill>
              </a:rPr>
              <a:t>Maximize classification accuracy</a:t>
            </a:r>
          </a:p>
          <a:p>
            <a:pPr marL="742950" lvl="1" indent="-285750"/>
            <a:r>
              <a:rPr lang="en-US" altLang="en-US" sz="2200" dirty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dirty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dirty="0"/>
              <a:t>Minimize expected cost of misclassification (need to specify costs)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529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188050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5" name="180612_538_BreakingTheBracket_700.mp4">
            <a:hlinkClick r:id="" action="ppaction://media"/>
            <a:extLst>
              <a:ext uri="{FF2B5EF4-FFF2-40B4-BE49-F238E27FC236}">
                <a16:creationId xmlns:a16="http://schemas.microsoft.com/office/drawing/2014/main" id="{D15B970C-E7C6-EB0D-0912-30993AED2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E_fullyMarchMadness.R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4" descr="Image result for logistic regression meme">
            <a:extLst>
              <a:ext uri="{FF2B5EF4-FFF2-40B4-BE49-F238E27FC236}">
                <a16:creationId xmlns:a16="http://schemas.microsoft.com/office/drawing/2014/main" id="{72A794EB-A22A-2A4F-8E74-9FFE0BED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2" y="2104693"/>
            <a:ext cx="3795696" cy="37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you progress in your data science education, learning other KPI (Recall, Precision, AUC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in the book is worthwhile.  In this course we stick with the basic accuracy. 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2156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libray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nnet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multiNomialLogit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 ~ .,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0259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203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Regression Equation Review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09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predictions is continuous…it continues forever.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1690891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328738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14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9007268" cy="1166855"/>
            <a:chOff x="-759635" y="2037702"/>
            <a:chExt cx="8178676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blipFill>
                  <a:blip r:embed="rId5"/>
                  <a:stretch>
                    <a:fillRect l="-1097" b="-84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probability.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213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BA6BD-2726-2744-9234-1666C4BE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1AD33-E9B6-DC48-8071-92B37EC8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difference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3704-7610-6C4F-B747-9EF32D4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7CFA-3E85-6942-96A4-8556F435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328A-A5D2-8D45-BE3F-86C4BE78A0F1}"/>
              </a:ext>
            </a:extLst>
          </p:cNvPr>
          <p:cNvSpPr txBox="1"/>
          <p:nvPr/>
        </p:nvSpPr>
        <p:spPr>
          <a:xfrm>
            <a:off x="573024" y="1548384"/>
            <a:ext cx="25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﻿Open </a:t>
            </a:r>
            <a:r>
              <a:rPr lang="en-US" dirty="0" err="1"/>
              <a:t>D_lm_for</a:t>
            </a:r>
            <a:r>
              <a:rPr lang="en-US" dirty="0"/>
              <a:t> </a:t>
            </a:r>
            <a:r>
              <a:rPr lang="en-US" dirty="0" err="1"/>
              <a:t>classes.R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2005227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643074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57425" y="1443049"/>
            <a:ext cx="5029200" cy="3286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43" y="5200649"/>
            <a:ext cx="8441714" cy="1171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data only has two values, 0/1 but the regression equation goes to infinity. </a:t>
            </a:r>
          </a:p>
          <a:p>
            <a:pPr algn="ctr"/>
            <a:r>
              <a:rPr lang="en-US" dirty="0"/>
              <a:t> </a:t>
            </a:r>
            <a:r>
              <a:rPr lang="en-US" b="1" u="sng" dirty="0"/>
              <a:t>This  makes no sense!  </a:t>
            </a:r>
          </a:p>
          <a:p>
            <a:pPr algn="ctr"/>
            <a:r>
              <a:rPr lang="en-US" dirty="0"/>
              <a:t>“is this diamond worth more than $11K or not.”   Predicting 2 means 2 </a:t>
            </a:r>
            <a:r>
              <a:rPr lang="en-US" dirty="0" err="1"/>
              <a:t>yes’es</a:t>
            </a:r>
            <a:r>
              <a:rPr lang="en-US" dirty="0"/>
              <a:t>?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5034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442093"/>
            <a:ext cx="4662488" cy="2696770"/>
          </a:xfrm>
          <a:prstGeom prst="rect">
            <a:avLst/>
          </a:prstGeom>
        </p:spPr>
      </p:pic>
      <p:pic>
        <p:nvPicPr>
          <p:cNvPr id="8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155044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14551" y="1300163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log-odds of the price above $11K? = Beta + Beta*Carat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27158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20574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Convert to </a:t>
            </a:r>
            <a:r>
              <a:rPr lang="en-US" b="1" u="sng" dirty="0"/>
              <a:t>probability</a:t>
            </a:r>
            <a:r>
              <a:rPr lang="en-US" dirty="0"/>
              <a:t> with logistic response function (</a:t>
            </a:r>
            <a:r>
              <a:rPr lang="en-US" dirty="0" err="1"/>
              <a:t>e^l</a:t>
            </a:r>
            <a:r>
              <a:rPr lang="en-US" dirty="0"/>
              <a:t> / (1+e^l)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857500"/>
            <a:ext cx="71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probabilities are more intuitive than the log-odds from the equation.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2246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3173</TotalTime>
  <Words>784</Words>
  <Application>Microsoft Macintosh PowerPoint</Application>
  <PresentationFormat>On-screen Show (4:3)</PresentationFormat>
  <Paragraphs>133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Open Sans</vt:lpstr>
      <vt:lpstr>Symbol</vt:lpstr>
      <vt:lpstr>Wingdings 2</vt:lpstr>
      <vt:lpstr>1_Office Theme</vt:lpstr>
      <vt:lpstr>Supervised Learning</vt:lpstr>
      <vt:lpstr>Logistic Regression</vt:lpstr>
      <vt:lpstr>Regression Equation Review</vt:lpstr>
      <vt:lpstr>Linear Regression</vt:lpstr>
      <vt:lpstr>A binary relationship between carat and price</vt:lpstr>
      <vt:lpstr>Step 1: Logistic Response Function</vt:lpstr>
      <vt:lpstr>Let’s see the difference in practice</vt:lpstr>
      <vt:lpstr>A binary relationship between carat and price</vt:lpstr>
      <vt:lpstr>PowerPoint Presentation</vt:lpstr>
      <vt:lpstr>From probability to class, define a cutoff threshold.</vt:lpstr>
      <vt:lpstr>NCAA Classification Madness</vt:lpstr>
      <vt:lpstr>My friend Mandy is next level.</vt:lpstr>
      <vt:lpstr>Let’s practice</vt:lpstr>
      <vt:lpstr>Evaluating a Classification</vt:lpstr>
      <vt:lpstr>Logistic Regression Summary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116</cp:revision>
  <dcterms:created xsi:type="dcterms:W3CDTF">2018-05-23T17:24:59Z</dcterms:created>
  <dcterms:modified xsi:type="dcterms:W3CDTF">2024-07-14T02:56:41Z</dcterms:modified>
</cp:coreProperties>
</file>